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5" r:id="rId1"/>
  </p:sldMasterIdLst>
  <p:notesMasterIdLst>
    <p:notesMasterId r:id="rId10"/>
  </p:notesMasterIdLst>
  <p:sldIdLst>
    <p:sldId id="256" r:id="rId2"/>
    <p:sldId id="259" r:id="rId3"/>
    <p:sldId id="260" r:id="rId4"/>
    <p:sldId id="265" r:id="rId5"/>
    <p:sldId id="267" r:id="rId6"/>
    <p:sldId id="272" r:id="rId7"/>
    <p:sldId id="268" r:id="rId8"/>
    <p:sldId id="271" r:id="rId9"/>
  </p:sldIdLst>
  <p:sldSz cx="18288000" cy="10287000"/>
  <p:notesSz cx="6858000" cy="9144000"/>
  <p:embeddedFontLst>
    <p:embeddedFont>
      <p:font typeface="Tw Cen MT" panose="020B0602020104020603" pitchFamily="34" charset="0"/>
      <p:regular r:id="rId11"/>
      <p:bold r:id="rId12"/>
      <p:italic r:id="rId13"/>
      <p:boldItalic r:id="rId14"/>
    </p:embeddedFont>
    <p:embeddedFont>
      <p:font typeface="Tw Cen MT Condensed" panose="020B0606020104020203" pitchFamily="34" charset="0"/>
      <p:regular r:id="rId15"/>
      <p:bold r:id="rId16"/>
    </p:embeddedFont>
    <p:embeddedFont>
      <p:font typeface="Wingdings 3" panose="05040102010807070707" pitchFamily="18" charset="2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7658"/>
    <a:srgbClr val="C6A5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0C246-288B-4F2E-A150-00637DB8D683}" type="datetimeFigureOut">
              <a:rPr lang="en-GB" smtClean="0"/>
              <a:t>31/07/2024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D0C82-757A-4120-8A81-1A2A20920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42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D0C82-757A-4120-8A81-1A2A209201D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74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8288000" cy="6858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2" y="1"/>
            <a:ext cx="18288000" cy="6858002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40206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15900" y="7440206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700"/>
            </a:lvl4pPr>
            <a:lvl5pPr marL="2743200" indent="0" algn="ctr">
              <a:buNone/>
              <a:defRPr sz="2700"/>
            </a:lvl5pPr>
            <a:lvl6pPr marL="3429000" indent="0" algn="ctr">
              <a:buNone/>
              <a:defRPr sz="2700"/>
            </a:lvl6pPr>
            <a:lvl7pPr marL="4114800" indent="0" algn="ctr">
              <a:buNone/>
              <a:defRPr sz="2700"/>
            </a:lvl7pPr>
            <a:lvl8pPr marL="4800600" indent="0" algn="ctr">
              <a:buNone/>
              <a:defRPr sz="2700"/>
            </a:lvl8pPr>
            <a:lvl9pPr marL="5486400" indent="0" algn="ctr">
              <a:buNone/>
              <a:defRPr sz="27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14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15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2" y="1143000"/>
            <a:ext cx="3943350" cy="81153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5901" y="1143000"/>
            <a:ext cx="11372850" cy="81153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5087600" y="88895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850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86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8288000" cy="685800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2" y="1"/>
            <a:ext cx="18288000" cy="6858002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40206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b="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15900" y="7440206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163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192" y="877824"/>
            <a:ext cx="14580108" cy="22494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6191" y="3429000"/>
            <a:ext cx="7132320" cy="60350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83980" y="3429000"/>
            <a:ext cx="7132320" cy="60350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6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192" y="3269454"/>
            <a:ext cx="7132320" cy="123444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450" b="0" cap="none" baseline="0">
                <a:solidFill>
                  <a:schemeClr val="accent1"/>
                </a:solidFill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6192" y="4451682"/>
            <a:ext cx="7132320" cy="50123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986332" y="3269454"/>
            <a:ext cx="7132320" cy="123444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34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27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986332" y="4451682"/>
            <a:ext cx="7132320" cy="50123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2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8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4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36192" y="707264"/>
            <a:ext cx="6583680" cy="260604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0" y="1234440"/>
            <a:ext cx="8517636" cy="777697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6192" y="3386259"/>
            <a:ext cx="6583680" cy="564344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900"/>
              </a:spcBef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70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40207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2"/>
            <a:ext cx="18283428" cy="6858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5900" y="7440207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89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6192" y="877824"/>
            <a:ext cx="14580108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193" y="3429000"/>
            <a:ext cx="14580110" cy="603504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36194" y="9706056"/>
            <a:ext cx="3231215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4399" y="9706056"/>
            <a:ext cx="8852189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256000" y="9706056"/>
            <a:ext cx="1460501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143000" y="1239486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9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1371600" rtl="0" eaLnBrk="1" latinLnBrk="0" hangingPunct="1">
        <a:lnSpc>
          <a:spcPct val="80000"/>
        </a:lnSpc>
        <a:spcBef>
          <a:spcPct val="0"/>
        </a:spcBef>
        <a:buNone/>
        <a:defRPr sz="7500" kern="1200" cap="all" spc="15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39776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16586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1824228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204368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906641"/>
            <a:ext cx="18288000" cy="19050"/>
          </a:xfrm>
          <a:prstGeom prst="line">
            <a:avLst/>
          </a:prstGeom>
          <a:ln w="3810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6927" y="6477000"/>
            <a:ext cx="18128673" cy="3013361"/>
            <a:chOff x="0" y="0"/>
            <a:chExt cx="24384000" cy="508461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b="68760"/>
            <a:stretch>
              <a:fillRect/>
            </a:stretch>
          </p:blipFill>
          <p:spPr>
            <a:xfrm>
              <a:off x="0" y="0"/>
              <a:ext cx="24384000" cy="5084615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13519414" y="4375206"/>
            <a:ext cx="3739886" cy="3739886"/>
          </a:xfrm>
          <a:custGeom>
            <a:avLst/>
            <a:gdLst/>
            <a:ahLst/>
            <a:cxnLst/>
            <a:rect l="l" t="t" r="r" b="b"/>
            <a:pathLst>
              <a:path w="3739886" h="3739886">
                <a:moveTo>
                  <a:pt x="0" y="0"/>
                </a:moveTo>
                <a:lnTo>
                  <a:pt x="3739886" y="0"/>
                </a:lnTo>
                <a:lnTo>
                  <a:pt x="3739886" y="3739886"/>
                </a:lnTo>
                <a:lnTo>
                  <a:pt x="0" y="3739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61558" y="5143500"/>
            <a:ext cx="3255597" cy="2940265"/>
          </a:xfrm>
          <a:custGeom>
            <a:avLst/>
            <a:gdLst/>
            <a:ahLst/>
            <a:cxnLst/>
            <a:rect l="l" t="t" r="r" b="b"/>
            <a:pathLst>
              <a:path w="3255597" h="3255597">
                <a:moveTo>
                  <a:pt x="0" y="0"/>
                </a:moveTo>
                <a:lnTo>
                  <a:pt x="3255598" y="0"/>
                </a:lnTo>
                <a:lnTo>
                  <a:pt x="3255598" y="3255598"/>
                </a:lnTo>
                <a:lnTo>
                  <a:pt x="0" y="32555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9662796"/>
            <a:ext cx="3427828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by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09586" y="9662796"/>
            <a:ext cx="5458213" cy="4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Vivien  Sunnyval (230177219)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53210"/>
            <a:ext cx="4225496" cy="329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Vivien  Sunnyval (230177219)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540018" y="9593054"/>
            <a:ext cx="2595582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779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</a:t>
            </a:r>
          </a:p>
        </p:txBody>
      </p:sp>
      <p:sp>
        <p:nvSpPr>
          <p:cNvPr id="17" name="TextBox 15"/>
          <p:cNvSpPr txBox="1"/>
          <p:nvPr/>
        </p:nvSpPr>
        <p:spPr>
          <a:xfrm>
            <a:off x="13637482" y="9812139"/>
            <a:ext cx="1831118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1C1C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EPARTMENT</a:t>
            </a:r>
            <a:r>
              <a:rPr lang="en-US" sz="2000" dirty="0">
                <a:solidFill>
                  <a:srgbClr val="1C1C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23C70F-5464-0F90-0EB9-2766840E7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" y="1295401"/>
            <a:ext cx="16421100" cy="36194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5800" y="1732644"/>
            <a:ext cx="17297399" cy="5109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integration of IoT in various domains, including industrial systems, has led to the development of the Industrial Internet of Things 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IIoT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(Graber et al., 2023).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IIoT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enhances company reliability and efficiency through machine learning, big data, and machine interaction (Aggarwal et al., 2021).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IIoT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impacts manufacturing, healthcare, transportation, and agriculture by enabling better infrastructure monitoring and data access (Veloso et al., 2022).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IIoT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improves operational efficiency and productivity but requires robust security and privacy measures to prevent cybercrimes like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Distributed denial of service (DDoS) attacks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MitM attacks (Sharma et al., 2020).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and ML techniques are crucial for addressing security and privacy challenges in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IIoT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0" y="861358"/>
            <a:ext cx="18288000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-20" y="9734390"/>
            <a:ext cx="18288000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30595" y="7562563"/>
            <a:ext cx="4826810" cy="12067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52800" y="544891"/>
            <a:ext cx="12279677" cy="127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2"/>
              </a:lnSpc>
            </a:pPr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95300"/>
            <a:ext cx="4225496" cy="329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Vivien  Sunnyval (230177219)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54144" y="9397471"/>
            <a:ext cx="85849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61233" y="9390486"/>
            <a:ext cx="59806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pSp>
        <p:nvGrpSpPr>
          <p:cNvPr id="14" name="Group 4"/>
          <p:cNvGrpSpPr/>
          <p:nvPr/>
        </p:nvGrpSpPr>
        <p:grpSpPr>
          <a:xfrm>
            <a:off x="1028700" y="7396858"/>
            <a:ext cx="16230600" cy="2274851"/>
            <a:chOff x="0" y="0"/>
            <a:chExt cx="21640800" cy="4142085"/>
          </a:xfrm>
        </p:grpSpPr>
        <p:pic>
          <p:nvPicPr>
            <p:cNvPr id="15" name="Picture 5"/>
            <p:cNvPicPr>
              <a:picLocks noChangeAspect="1"/>
            </p:cNvPicPr>
            <p:nvPr/>
          </p:nvPicPr>
          <p:blipFill>
            <a:blip r:embed="rId3"/>
            <a:srcRect t="35644" b="35644"/>
            <a:stretch>
              <a:fillRect/>
            </a:stretch>
          </p:blipFill>
          <p:spPr>
            <a:xfrm>
              <a:off x="0" y="0"/>
              <a:ext cx="21640800" cy="4142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5697200" y="8432318"/>
            <a:ext cx="965776" cy="965776"/>
          </a:xfrm>
          <a:custGeom>
            <a:avLst/>
            <a:gdLst/>
            <a:ahLst/>
            <a:cxnLst/>
            <a:rect l="l" t="t" r="r" b="b"/>
            <a:pathLst>
              <a:path w="965776" h="965776">
                <a:moveTo>
                  <a:pt x="0" y="0"/>
                </a:moveTo>
                <a:lnTo>
                  <a:pt x="965775" y="0"/>
                </a:lnTo>
                <a:lnTo>
                  <a:pt x="965775" y="965775"/>
                </a:lnTo>
                <a:lnTo>
                  <a:pt x="0" y="965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00199" y="723900"/>
            <a:ext cx="158496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5"/>
              </a:lnSpc>
            </a:pPr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PURPOSE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7531" y="1878062"/>
            <a:ext cx="16362555" cy="9417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and ML techniques are used to develop intrusion detection systems (IDS) for cloud-based IIOT infrastructures (Veloso et al., 2022).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current approaches often rely on actual datasets without utilizing feature selection.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prior detection algorithms have not adequately addressed imbalanced datasets.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addition, it is essential to explore the performance of DL and ML techniques of different IIOT dataset such as </a:t>
            </a:r>
            <a:r>
              <a:rPr lang="en-US" sz="2800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NSL-KDD and WUSTL-</a:t>
            </a:r>
            <a:r>
              <a:rPr lang="en-US" sz="2800" kern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IIot</a:t>
            </a:r>
            <a:r>
              <a:rPr lang="en-US" sz="2800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dataset.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3600" b="1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</a:p>
          <a:p>
            <a:pPr fontAlgn="base"/>
            <a:endParaRPr lang="en-US" sz="280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3200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aim of this study is to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deep learning and machine learning techniques including GRU, Random Forest (RF), k-nearest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Neighbours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(KNN), and Long Short-Term Memory (LSTM) for securing cloud-based industrial internet of things (IIOT) infrastructures.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specific objectives is to use SMOTE for class balancing and Particle Swarm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(PSO) for feature selection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1047750" y="0"/>
            <a:ext cx="0" cy="10287000"/>
          </a:xfrm>
          <a:prstGeom prst="line">
            <a:avLst/>
          </a:prstGeom>
          <a:ln w="3810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 rot="5400000">
            <a:off x="-1509588" y="2797219"/>
            <a:ext cx="4225496" cy="688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Vivien  Sunnyval (230177219)</a:t>
            </a:r>
          </a:p>
          <a:p>
            <a:pPr>
              <a:lnSpc>
                <a:spcPts val="28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70789" y="9033827"/>
            <a:ext cx="598067" cy="364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5" name="Freeform 5"/>
          <p:cNvSpPr/>
          <p:nvPr/>
        </p:nvSpPr>
        <p:spPr>
          <a:xfrm>
            <a:off x="1053193" y="0"/>
            <a:ext cx="965776" cy="965776"/>
          </a:xfrm>
          <a:custGeom>
            <a:avLst/>
            <a:gdLst/>
            <a:ahLst/>
            <a:cxnLst/>
            <a:rect l="l" t="t" r="r" b="b"/>
            <a:pathLst>
              <a:path w="965776" h="965776">
                <a:moveTo>
                  <a:pt x="0" y="0"/>
                </a:moveTo>
                <a:lnTo>
                  <a:pt x="965775" y="0"/>
                </a:lnTo>
                <a:lnTo>
                  <a:pt x="965775" y="965775"/>
                </a:lnTo>
                <a:lnTo>
                  <a:pt x="0" y="965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669896" y="0"/>
            <a:ext cx="0" cy="10287000"/>
          </a:xfrm>
          <a:prstGeom prst="line">
            <a:avLst/>
          </a:prstGeom>
          <a:ln w="3810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28600" y="-55807"/>
            <a:ext cx="942805" cy="10398613"/>
            <a:chOff x="0" y="0"/>
            <a:chExt cx="210180" cy="27387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0180" cy="2738729"/>
            </a:xfrm>
            <a:custGeom>
              <a:avLst/>
              <a:gdLst/>
              <a:ahLst/>
              <a:cxnLst/>
              <a:rect l="l" t="t" r="r" b="b"/>
              <a:pathLst>
                <a:path w="210180" h="2738729">
                  <a:moveTo>
                    <a:pt x="0" y="0"/>
                  </a:moveTo>
                  <a:lnTo>
                    <a:pt x="210180" y="0"/>
                  </a:lnTo>
                  <a:lnTo>
                    <a:pt x="210180" y="2738729"/>
                  </a:lnTo>
                  <a:lnTo>
                    <a:pt x="0" y="2738729"/>
                  </a:lnTo>
                  <a:close/>
                </a:path>
              </a:pathLst>
            </a:custGeom>
            <a:solidFill>
              <a:srgbClr val="624C3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10180" cy="2805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440874" y="1866900"/>
            <a:ext cx="949036" cy="1042555"/>
          </a:xfrm>
          <a:custGeom>
            <a:avLst/>
            <a:gdLst/>
            <a:ahLst/>
            <a:cxnLst/>
            <a:rect l="l" t="t" r="r" b="b"/>
            <a:pathLst>
              <a:path w="997140" h="997140">
                <a:moveTo>
                  <a:pt x="0" y="0"/>
                </a:moveTo>
                <a:lnTo>
                  <a:pt x="997140" y="0"/>
                </a:lnTo>
                <a:lnTo>
                  <a:pt x="997140" y="997139"/>
                </a:lnTo>
                <a:lnTo>
                  <a:pt x="0" y="997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5561" y="8866505"/>
            <a:ext cx="1012992" cy="1091045"/>
          </a:xfrm>
          <a:custGeom>
            <a:avLst/>
            <a:gdLst/>
            <a:ahLst/>
            <a:cxnLst/>
            <a:rect l="l" t="t" r="r" b="b"/>
            <a:pathLst>
              <a:path w="997140" h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5400000">
            <a:off x="15681281" y="2797219"/>
            <a:ext cx="4225496" cy="688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Vivien  Sunnyval (230177219)</a:t>
            </a:r>
          </a:p>
          <a:p>
            <a:pPr>
              <a:lnSpc>
                <a:spcPts val="28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689933" y="8866505"/>
            <a:ext cx="59806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A976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26701" y="735433"/>
            <a:ext cx="10007912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850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8989" y="3343275"/>
            <a:ext cx="6504079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prediction model used datasets from Kaggle and GitHub, with data preparation steps including feature selection, cleaning, and balancing.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classification methods (LSTM, Random Forest, GRU, KNN) were tested, and performance was measured using accuracy, precision, recall, and F1-score.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9409EF-AB93-2BAE-D384-BE5FEA2D64C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657" y="2909455"/>
            <a:ext cx="9011655" cy="58781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6118" y="342900"/>
            <a:ext cx="1417588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5"/>
              </a:lnSpc>
            </a:pPr>
            <a:r>
              <a:rPr lang="en-US" sz="878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FINDINGS/RESULT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45230" y="1905465"/>
            <a:ext cx="16689551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Random Forest model achieved perfect scores (100%) in accuracy, precision, recall, and F1-Score on the WUSTL-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IIoT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dataset, outperforming other models such as KNN, LSTM, and GRU.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Random Forest model, using particle swarm optimization and SMOTE, was found to be the most effective for detecting security threats in the dataset, with minimal risk of overfitting.</a:t>
            </a:r>
          </a:p>
        </p:txBody>
      </p:sp>
      <p:sp>
        <p:nvSpPr>
          <p:cNvPr id="4" name="AutoShape 4"/>
          <p:cNvSpPr/>
          <p:nvPr/>
        </p:nvSpPr>
        <p:spPr>
          <a:xfrm>
            <a:off x="1047750" y="0"/>
            <a:ext cx="0" cy="10287000"/>
          </a:xfrm>
          <a:prstGeom prst="line">
            <a:avLst/>
          </a:prstGeom>
          <a:ln w="3810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 rot="5400000">
            <a:off x="-1509588" y="2797219"/>
            <a:ext cx="4225496" cy="688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Vivien  Sunnyval (230177219)</a:t>
            </a:r>
          </a:p>
          <a:p>
            <a:pPr>
              <a:lnSpc>
                <a:spcPts val="28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70789" y="9033827"/>
            <a:ext cx="59806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A976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964ED6-2349-3416-E714-179B1045B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331460"/>
              </p:ext>
            </p:extLst>
          </p:nvPr>
        </p:nvGraphicFramePr>
        <p:xfrm>
          <a:off x="1148752" y="5219699"/>
          <a:ext cx="16868450" cy="4876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3364">
                  <a:extLst>
                    <a:ext uri="{9D8B030D-6E8A-4147-A177-3AD203B41FA5}">
                      <a16:colId xmlns:a16="http://schemas.microsoft.com/office/drawing/2014/main" val="2202240225"/>
                    </a:ext>
                  </a:extLst>
                </a:gridCol>
                <a:gridCol w="1854331">
                  <a:extLst>
                    <a:ext uri="{9D8B030D-6E8A-4147-A177-3AD203B41FA5}">
                      <a16:colId xmlns:a16="http://schemas.microsoft.com/office/drawing/2014/main" val="1297588727"/>
                    </a:ext>
                  </a:extLst>
                </a:gridCol>
                <a:gridCol w="1733397">
                  <a:extLst>
                    <a:ext uri="{9D8B030D-6E8A-4147-A177-3AD203B41FA5}">
                      <a16:colId xmlns:a16="http://schemas.microsoft.com/office/drawing/2014/main" val="744960750"/>
                    </a:ext>
                  </a:extLst>
                </a:gridCol>
                <a:gridCol w="1793863">
                  <a:extLst>
                    <a:ext uri="{9D8B030D-6E8A-4147-A177-3AD203B41FA5}">
                      <a16:colId xmlns:a16="http://schemas.microsoft.com/office/drawing/2014/main" val="2640717996"/>
                    </a:ext>
                  </a:extLst>
                </a:gridCol>
                <a:gridCol w="2055890">
                  <a:extLst>
                    <a:ext uri="{9D8B030D-6E8A-4147-A177-3AD203B41FA5}">
                      <a16:colId xmlns:a16="http://schemas.microsoft.com/office/drawing/2014/main" val="3695861254"/>
                    </a:ext>
                  </a:extLst>
                </a:gridCol>
                <a:gridCol w="1511682">
                  <a:extLst>
                    <a:ext uri="{9D8B030D-6E8A-4147-A177-3AD203B41FA5}">
                      <a16:colId xmlns:a16="http://schemas.microsoft.com/office/drawing/2014/main" val="2012303880"/>
                    </a:ext>
                  </a:extLst>
                </a:gridCol>
                <a:gridCol w="1572150">
                  <a:extLst>
                    <a:ext uri="{9D8B030D-6E8A-4147-A177-3AD203B41FA5}">
                      <a16:colId xmlns:a16="http://schemas.microsoft.com/office/drawing/2014/main" val="2479083140"/>
                    </a:ext>
                  </a:extLst>
                </a:gridCol>
                <a:gridCol w="1672931">
                  <a:extLst>
                    <a:ext uri="{9D8B030D-6E8A-4147-A177-3AD203B41FA5}">
                      <a16:colId xmlns:a16="http://schemas.microsoft.com/office/drawing/2014/main" val="2807195598"/>
                    </a:ext>
                  </a:extLst>
                </a:gridCol>
                <a:gridCol w="1650842">
                  <a:extLst>
                    <a:ext uri="{9D8B030D-6E8A-4147-A177-3AD203B41FA5}">
                      <a16:colId xmlns:a16="http://schemas.microsoft.com/office/drawing/2014/main" val="4227104949"/>
                    </a:ext>
                  </a:extLst>
                </a:gridCol>
              </a:tblGrid>
              <a:tr h="723843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Detection Model</a:t>
                      </a:r>
                    </a:p>
                  </a:txBody>
                  <a:tcPr anchor="ctr">
                    <a:solidFill>
                      <a:srgbClr val="C6A590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Performance Metrics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432106"/>
                  </a:ext>
                </a:extLst>
              </a:tr>
              <a:tr h="5337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NSL-KDD dataset</a:t>
                      </a:r>
                      <a:endParaRPr lang="en-US" dirty="0"/>
                    </a:p>
                  </a:txBody>
                  <a:tcPr>
                    <a:solidFill>
                      <a:srgbClr val="A9765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WUSTL-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IIot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dataset </a:t>
                      </a:r>
                      <a:endParaRPr lang="en-US" dirty="0"/>
                    </a:p>
                  </a:txBody>
                  <a:tcPr>
                    <a:solidFill>
                      <a:srgbClr val="A9765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847482"/>
                  </a:ext>
                </a:extLst>
              </a:tr>
              <a:tr h="7238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23145"/>
                  </a:ext>
                </a:extLst>
              </a:tr>
              <a:tr h="723843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>
                    <a:solidFill>
                      <a:srgbClr val="A976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91.00%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91.00%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91.00%</a:t>
                      </a:r>
                      <a:endParaRPr lang="en-US" dirty="0"/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91.00%</a:t>
                      </a:r>
                      <a:endParaRPr lang="en-US" dirty="0"/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100.00%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100.00%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100.00%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100.00%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04253"/>
                  </a:ext>
                </a:extLst>
              </a:tr>
              <a:tr h="723843">
                <a:tc>
                  <a:txBody>
                    <a:bodyPr/>
                    <a:lstStyle/>
                    <a:p>
                      <a:r>
                        <a:rPr lang="en-US" dirty="0"/>
                        <a:t>K-Nearest Neighbor</a:t>
                      </a:r>
                    </a:p>
                  </a:txBody>
                  <a:tcPr>
                    <a:solidFill>
                      <a:srgbClr val="A976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90.50%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91.00%</a:t>
                      </a:r>
                      <a:endParaRPr lang="en-US" dirty="0"/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91.00%</a:t>
                      </a:r>
                      <a:endParaRPr lang="en-US" dirty="0"/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91.00%</a:t>
                      </a:r>
                      <a:endParaRPr lang="en-US" dirty="0"/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100.00%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99.00%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99.00%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100.00%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953071"/>
                  </a:ext>
                </a:extLst>
              </a:tr>
              <a:tr h="723843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>
                    <a:solidFill>
                      <a:srgbClr val="A976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90.62%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91.00%</a:t>
                      </a:r>
                      <a:endParaRPr lang="en-US" dirty="0"/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91.00%</a:t>
                      </a:r>
                      <a:endParaRPr lang="en-US" dirty="0"/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91.00%</a:t>
                      </a:r>
                      <a:endParaRPr lang="en-US" dirty="0"/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98.94%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99.00%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99.00%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99.00%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428307"/>
                  </a:ext>
                </a:extLst>
              </a:tr>
              <a:tr h="723843">
                <a:tc>
                  <a:txBody>
                    <a:bodyPr/>
                    <a:lstStyle/>
                    <a:p>
                      <a:r>
                        <a:rPr lang="en-US" dirty="0"/>
                        <a:t>GRU Network</a:t>
                      </a:r>
                    </a:p>
                  </a:txBody>
                  <a:tcPr>
                    <a:solidFill>
                      <a:srgbClr val="A976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90.65%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91.00%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91.00%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91.00%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98.92%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99.00%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99.00%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99.00%</a:t>
                      </a:r>
                    </a:p>
                  </a:txBody>
                  <a:tcPr>
                    <a:solidFill>
                      <a:srgbClr val="C6A5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79229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6117" y="342900"/>
            <a:ext cx="16306137" cy="1082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5"/>
              </a:lnSpc>
            </a:pPr>
            <a:r>
              <a:rPr lang="en-US" sz="7200" b="1" dirty="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DISCUSION/RESULT COMPARISON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45230" y="1905465"/>
            <a:ext cx="1668955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 was compared with other prior study in the literature.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Random Forest model, using particle swarm optimization and SMOTE, was found to be the most effective for detecting security threats in the dataset, with minimal risk of overfitting.</a:t>
            </a:r>
          </a:p>
        </p:txBody>
      </p:sp>
      <p:sp>
        <p:nvSpPr>
          <p:cNvPr id="4" name="AutoShape 4"/>
          <p:cNvSpPr/>
          <p:nvPr/>
        </p:nvSpPr>
        <p:spPr>
          <a:xfrm>
            <a:off x="1047750" y="0"/>
            <a:ext cx="0" cy="10287000"/>
          </a:xfrm>
          <a:prstGeom prst="line">
            <a:avLst/>
          </a:prstGeom>
          <a:ln w="3810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 rot="5400000">
            <a:off x="-1509588" y="2797219"/>
            <a:ext cx="4225496" cy="688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Vivien  Sunnyval (230177219)</a:t>
            </a:r>
          </a:p>
          <a:p>
            <a:pPr>
              <a:lnSpc>
                <a:spcPts val="28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70789" y="9033827"/>
            <a:ext cx="59806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A976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8B17A-DE3F-096F-8E4C-418A1CBC8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01" t="29055" r="29914" b="47295"/>
          <a:stretch/>
        </p:blipFill>
        <p:spPr bwMode="auto">
          <a:xfrm>
            <a:off x="1180769" y="4601994"/>
            <a:ext cx="17061353" cy="40637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76683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551495"/>
            <a:ext cx="18288000" cy="7220398"/>
            <a:chOff x="0" y="0"/>
            <a:chExt cx="24384000" cy="962719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0388" b="20388"/>
            <a:stretch>
              <a:fillRect/>
            </a:stretch>
          </p:blipFill>
          <p:spPr>
            <a:xfrm>
              <a:off x="0" y="0"/>
              <a:ext cx="24384000" cy="9627197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608331" y="3092349"/>
            <a:ext cx="17068799" cy="5109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this study build an IDS using ML and DL, with PSO for feature selection and SMOTE for data imbalance.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 like LSTM, GRU, random forest, and KNN were tested on NSL-KDD and WUSTL-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IIoT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 SUGGESTION</a:t>
            </a:r>
            <a:endParaRPr lang="en-US" sz="3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It is recommended that future studies investigate how to apply an ensemble learning model comprising Artificial Neural Networks (ANNs), logistic regression, and Support Vector Machines (SVMs). </a:t>
            </a:r>
            <a:endParaRPr 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-20" y="1326335"/>
            <a:ext cx="18288000" cy="19050"/>
          </a:xfrm>
          <a:prstGeom prst="line">
            <a:avLst/>
          </a:prstGeom>
          <a:ln w="3810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-1268" y="8940271"/>
            <a:ext cx="18288000" cy="19050"/>
          </a:xfrm>
          <a:prstGeom prst="line">
            <a:avLst/>
          </a:prstGeom>
          <a:ln w="3810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30595" y="7562563"/>
            <a:ext cx="4826810" cy="12067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52944" y="1813883"/>
            <a:ext cx="16624185" cy="1043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2"/>
              </a:lnSpc>
            </a:pPr>
            <a:r>
              <a:rPr lang="en-US" sz="4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 SUGGESTION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2944" y="498764"/>
            <a:ext cx="4201251" cy="688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Vivien  Sunnyval (230177219)</a:t>
            </a:r>
          </a:p>
          <a:p>
            <a:pPr>
              <a:lnSpc>
                <a:spcPts val="28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054144" y="9397471"/>
            <a:ext cx="85849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61233" y="9390486"/>
            <a:ext cx="59806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dirty="0">
                <a:solidFill>
                  <a:srgbClr val="A976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669896" y="0"/>
            <a:ext cx="0" cy="10287000"/>
          </a:xfrm>
          <a:prstGeom prst="line">
            <a:avLst/>
          </a:prstGeom>
          <a:ln w="3810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28600" y="-55807"/>
            <a:ext cx="942805" cy="10398613"/>
            <a:chOff x="0" y="0"/>
            <a:chExt cx="210180" cy="27387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0180" cy="2738729"/>
            </a:xfrm>
            <a:custGeom>
              <a:avLst/>
              <a:gdLst/>
              <a:ahLst/>
              <a:cxnLst/>
              <a:rect l="l" t="t" r="r" b="b"/>
              <a:pathLst>
                <a:path w="210180" h="2738729">
                  <a:moveTo>
                    <a:pt x="0" y="0"/>
                  </a:moveTo>
                  <a:lnTo>
                    <a:pt x="210180" y="0"/>
                  </a:lnTo>
                  <a:lnTo>
                    <a:pt x="210180" y="2738729"/>
                  </a:lnTo>
                  <a:lnTo>
                    <a:pt x="0" y="2738729"/>
                  </a:lnTo>
                  <a:close/>
                </a:path>
              </a:pathLst>
            </a:custGeom>
            <a:solidFill>
              <a:srgbClr val="624C3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10180" cy="2805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383922" y="704767"/>
            <a:ext cx="949036" cy="1042555"/>
          </a:xfrm>
          <a:custGeom>
            <a:avLst/>
            <a:gdLst/>
            <a:ahLst/>
            <a:cxnLst/>
            <a:rect l="l" t="t" r="r" b="b"/>
            <a:pathLst>
              <a:path w="997140" h="997140">
                <a:moveTo>
                  <a:pt x="0" y="0"/>
                </a:moveTo>
                <a:lnTo>
                  <a:pt x="997140" y="0"/>
                </a:lnTo>
                <a:lnTo>
                  <a:pt x="997140" y="997139"/>
                </a:lnTo>
                <a:lnTo>
                  <a:pt x="0" y="997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444387" y="9065277"/>
            <a:ext cx="1012992" cy="1091045"/>
          </a:xfrm>
          <a:custGeom>
            <a:avLst/>
            <a:gdLst/>
            <a:ahLst/>
            <a:cxnLst/>
            <a:rect l="l" t="t" r="r" b="b"/>
            <a:pathLst>
              <a:path w="997140" h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5400000">
            <a:off x="15757481" y="2797219"/>
            <a:ext cx="4225496" cy="688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Vivien  Sunnyval (230177219)</a:t>
            </a:r>
          </a:p>
          <a:p>
            <a:pPr>
              <a:lnSpc>
                <a:spcPts val="28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689933" y="8866505"/>
            <a:ext cx="59806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A976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26701" y="735433"/>
            <a:ext cx="10007912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850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B18906-D6CE-22B2-6B13-F9E563AA28DF}"/>
              </a:ext>
            </a:extLst>
          </p:cNvPr>
          <p:cNvSpPr txBox="1"/>
          <p:nvPr/>
        </p:nvSpPr>
        <p:spPr>
          <a:xfrm>
            <a:off x="1205715" y="2096125"/>
            <a:ext cx="16285974" cy="6969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Aggarwal, R., Bansal, S. and Kumar, P. (2021) Enhancing company reliability and efficiency through </a:t>
            </a:r>
            <a:r>
              <a:rPr lang="en-US" sz="3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IIoT</a:t>
            </a:r>
            <a:r>
              <a:rPr lang="en-US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learning. International Journal of Advanced Research in Computer Science, 12(4), pp.45-58.</a:t>
            </a:r>
            <a:endParaRPr lang="en-GB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Graber, D., Smith, J. and Lopez, M. (2023) The Industrial Internet of Things: A comprehensive overview. Journal of Industrial Technology, 29(2), pp.113-127.</a:t>
            </a:r>
            <a:endParaRPr lang="en-GB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Sharma, V., Patel, R. and Singh, A. (2020) Addressing security and privacy in </a:t>
            </a:r>
            <a:r>
              <a:rPr lang="en-US" sz="3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IIoT</a:t>
            </a:r>
            <a:r>
              <a:rPr lang="en-US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Challenges and solutions. Cybersecurity Journal, 8(3), pp.78-92.</a:t>
            </a:r>
            <a:endParaRPr lang="en-GB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Veloso, F., Almeida, L. and Nunes, P. (2022) Impact of </a:t>
            </a:r>
            <a:r>
              <a:rPr lang="en-US" sz="3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IIoT</a:t>
            </a:r>
            <a:r>
              <a:rPr lang="en-US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various domains: A detailed analysis. Journal of Emerging Technologies, 15(1), pp.203-220.</a:t>
            </a:r>
            <a:endParaRPr lang="en-GB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9100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11739</TotalTime>
  <Words>838</Words>
  <Application>Microsoft Office PowerPoint</Application>
  <PresentationFormat>Custom</PresentationFormat>
  <Paragraphs>111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Tw Cen MT</vt:lpstr>
      <vt:lpstr>Wingdings 3</vt:lpstr>
      <vt:lpstr>Arial</vt:lpstr>
      <vt:lpstr>Calibri</vt:lpstr>
      <vt:lpstr>Times New Roman</vt:lpstr>
      <vt:lpstr>Tw Cen MT Condensed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Brown Minimalist and Modern Thesis Defense Presentation</dc:title>
  <dc:creator>user1</dc:creator>
  <cp:lastModifiedBy>hp</cp:lastModifiedBy>
  <cp:revision>58</cp:revision>
  <dcterms:created xsi:type="dcterms:W3CDTF">2006-08-16T00:00:00Z</dcterms:created>
  <dcterms:modified xsi:type="dcterms:W3CDTF">2024-07-31T11:44:21Z</dcterms:modified>
  <dc:identifier>DAF1cmFRhg0</dc:identifier>
</cp:coreProperties>
</file>